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83" r:id="rId3"/>
    <p:sldId id="259" r:id="rId4"/>
    <p:sldId id="262" r:id="rId5"/>
    <p:sldId id="285" r:id="rId6"/>
    <p:sldId id="264" r:id="rId7"/>
    <p:sldId id="287" r:id="rId8"/>
    <p:sldId id="267" r:id="rId9"/>
    <p:sldId id="279" r:id="rId10"/>
    <p:sldId id="274" r:id="rId11"/>
    <p:sldId id="276" r:id="rId12"/>
    <p:sldId id="272" r:id="rId13"/>
    <p:sldId id="269" r:id="rId14"/>
    <p:sldId id="273" r:id="rId15"/>
    <p:sldId id="281" r:id="rId16"/>
    <p:sldId id="271" r:id="rId17"/>
    <p:sldId id="278" r:id="rId18"/>
    <p:sldId id="289" r:id="rId19"/>
    <p:sldId id="284" r:id="rId20"/>
    <p:sldId id="28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068"/>
    <a:srgbClr val="FFE0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 snapToObjects="1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10130-D75D-A44A-A262-67299974E618}" type="datetimeFigureOut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DE3262-4CE3-7B4E-AF36-C64F2C82FD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7425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DA9F8-548F-0B41-9B75-6F58A02A4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7D36792-28AB-9C46-A380-684D17FC9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C29DBC-419B-F24B-8937-15A09AEC4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57799-CAAA-4446-BB59-846AC3610DEB}" type="datetime1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645115-F44C-974B-A338-BD62B4AE0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D17BD4-EBAB-E641-857F-CF8EBD93B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058A-6D7D-6D4B-AD96-D2972E47F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2814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49BEE8-2F97-5D48-91AE-40999C1A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7E7C9AA-CFF0-6243-9369-2EA9D5CC9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4F33F7-A00B-1547-8722-74741BD70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8EAD8-1EAF-4949-9619-D02B0C3778CF}" type="datetime1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517D0A-7E89-4F40-8838-ECBFAD82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C98CC9-DBA9-6748-A390-3C8F84B7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058A-6D7D-6D4B-AD96-D2972E47F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9408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A38740D-4E4D-0F49-9B00-CF15F8B433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425836B-F401-4B4D-981B-397E7585A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DD9C63-BC31-A645-881B-8C7856DB5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3CAC0-EFC6-F54C-AFC9-7CC4853A90E5}" type="datetime1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E548D8-3AED-7046-87E2-C3B09A746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47C6DC-8100-2C44-A573-08B10652C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058A-6D7D-6D4B-AD96-D2972E47F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0293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EA27FF-7C9F-6A48-A89B-1510FE78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B373FC-B04C-3644-B16C-F877C2649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DF06C1-E0C4-F74C-BAB0-B4263B62E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1C1BB-7FBB-9049-8D27-7D251BABE31E}" type="datetime1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92982B-4A43-B946-B979-8797EB3F0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E769D9-F25A-DA48-A118-B37CE1AD7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058A-6D7D-6D4B-AD96-D2972E47F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1361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43559B-0260-3A43-B90B-24E94739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36F34D-D29C-1843-9D54-96BBBA99C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E3FEB7-FB43-2147-834B-00EF98DEF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F8F28-9921-9741-AD54-386662DDA5CB}" type="datetime1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C2CF55-6F4B-2D4C-B58B-7EE30D3CF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80CC57-A1A4-804A-8A2D-932D52DF2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058A-6D7D-6D4B-AD96-D2972E47F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25297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AA76C1-6E4A-3343-9854-903AEE2B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347435-B4CE-A948-8B77-6466EDD51D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22BB39-533D-2C4C-84D0-8A9355D656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DAB9EA-4C40-5F4F-970E-AE4C7CA48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232B2-FC2A-1043-9E22-815F3D5DA4B0}" type="datetime1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78E76FC-D953-9C4D-A219-DF29EEEB1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9636E9-C04F-244C-9CCC-7D3BACF42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058A-6D7D-6D4B-AD96-D2972E47F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3606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7D0CB-D13A-E04A-9922-47515B908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09B9FB-6EBD-AD4C-8842-88EC08487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735BAB-E99F-B64D-8D03-A5449F264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6C179E1-EF62-7940-88B6-2E7915E857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2588011-8DF9-FF4D-9DFE-F15A9EFEE5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9129D6D-0A97-DB4C-88D0-4D9D270E8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1544-391E-C647-9140-32B813D76CA2}" type="datetime1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52F7F1-304C-8F4F-9F8D-78582C10C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AA82BDC-3523-E64B-B0D7-C1A505D45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058A-6D7D-6D4B-AD96-D2972E47F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7895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9C1E06-CB56-934E-81C9-51A46D4B8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A128E67-42B6-9142-9C34-837D803E7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7F09D-FB0C-7441-9E89-E7158F3C11BA}" type="datetime1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1AA3251-7F2C-224D-89EE-189883A6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6F6350F-60BA-6748-84C7-B97AB70EC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058A-6D7D-6D4B-AD96-D2972E47F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7059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DC225BE-8E3C-944C-A1C4-897A28279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74811-6CE5-7A45-AC49-23EB8E4772C8}" type="datetime1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B106BDB-3EFC-0140-9C5E-9F868E4A8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FAF2B8-BEB7-0640-819C-8897572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058A-6D7D-6D4B-AD96-D2972E47F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2018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674505-184C-4047-A5F9-864DFBB1D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50283E-51D3-834E-B1B0-B42FF396E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EDB81CD-11F2-0C45-AB6C-25912278F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1E72AF-1032-5042-899E-77B5097AC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3D303-D446-4442-8C59-F7FCE1F3E383}" type="datetime1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4673FE-87F1-1E4D-BA03-70A521F4F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2E84D8A-76D3-0D49-8DD9-363D246EC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058A-6D7D-6D4B-AD96-D2972E47F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577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8BE662-6403-D94A-85EA-A38C5BDBE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506F1BC-FA8D-7B41-AC7D-39B0F531D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223359-8A71-0949-A7FE-43DE85361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E2950D-39EE-6542-8523-6197A3B18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F321E-2C79-2C4D-B145-3CF52339BA91}" type="datetime1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D7028B-47A8-864B-AD5D-38EE48CC6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5CFAE9-5A8E-8149-A499-71E1C324A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058A-6D7D-6D4B-AD96-D2972E47F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3826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0E8D75B-8A55-CB48-A571-383F03526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A2003A-5641-1041-915A-EB8817409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4B38ED-18CB-3948-A9CA-40793E5D07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0847F-FEAE-E74B-8C70-A2078BE63B91}" type="datetime1">
              <a:rPr kumimoji="1" lang="zh-CN" altLang="en-US" smtClean="0"/>
              <a:t>2019/12/19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447C2D-730C-E14C-B211-8C63ED2BB5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B57901-D928-3746-85A9-257105726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8058A-6D7D-6D4B-AD96-D2972E47FAB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917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morlier/SMT" TargetMode="External"/><Relationship Id="rId2" Type="http://schemas.openxmlformats.org/officeDocument/2006/relationships/hyperlink" Target="https://github.com/lululxvi/deepxd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id2SUPAERO/POD-K_v2-CHANDRE" TargetMode="External"/><Relationship Id="rId4" Type="http://schemas.openxmlformats.org/officeDocument/2006/relationships/hyperlink" Target="https://smt.readthedocs.io/en/latest/_src_docs/surrogate_models/kpls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ululxvi/deepxd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omorlier/SM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D76E0C-ABF1-0745-83E1-C2AAF940B4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b="1" dirty="0"/>
              <a:t>Parametrized PDE Prediction</a:t>
            </a:r>
            <a:endParaRPr kumimoji="1" lang="zh-CN" altLang="en-US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590763-28E5-BA47-B48A-68DCCBF417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000" dirty="0" err="1"/>
              <a:t>Yaduo</a:t>
            </a:r>
            <a:r>
              <a:rPr kumimoji="1" lang="en-US" altLang="zh-CN" sz="2000" dirty="0"/>
              <a:t> LI</a:t>
            </a:r>
          </a:p>
          <a:p>
            <a:r>
              <a:rPr kumimoji="1" lang="en-US" altLang="zh-CN" sz="2000" dirty="0"/>
              <a:t>Dec, 2019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90059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AC6CF-BEE0-2148-B843-9970CB0E2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prstClr val="black"/>
                </a:solidFill>
              </a:rPr>
              <a:t>Test Case: </a:t>
            </a:r>
            <a:r>
              <a:rPr kumimoji="1" lang="en-US" altLang="zh-CN" sz="2800" dirty="0">
                <a:solidFill>
                  <a:prstClr val="black"/>
                </a:solidFill>
              </a:rPr>
              <a:t>Steady </a:t>
            </a:r>
            <a:r>
              <a:rPr lang="en-US" altLang="zh-CN" sz="2800" dirty="0">
                <a:solidFill>
                  <a:prstClr val="black"/>
                </a:solidFill>
              </a:rPr>
              <a:t>Advection-Diffusion problem</a:t>
            </a:r>
            <a:endParaRPr kumimoji="1"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E04F5C-64F5-FA44-ADAD-27D46B4782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1" i="1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kumimoji="1" lang="en-US" altLang="zh-CN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kumimoji="1" lang="en-US" altLang="zh-CN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en-US" altLang="zh-CN" dirty="0"/>
                  <a:t>Range of parameters: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/>
                                <m:t>=(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/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/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/>
                                <m:t>y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/>
                                <m:t>)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/>
                                <m:t>[0,1]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/>
                                <m:t>[0,1]</m:t>
                              </m:r>
                            </m:e>
                            <m:e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m:rPr>
                                  <m:nor/>
                                </m:rPr>
                                <a:rPr kumimoji="1" lang="en-US" altLang="zh-CN"/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/>
                                <m:t>u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/>
                                <m:t>[0,0.5]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κ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/>
                                <m:t>[0,0.025]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en-US" altLang="zh-CN" dirty="0"/>
                  <a:t>Boundary conditions: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acc>
                                <m:accPr>
                                  <m:chr m:val="̅"/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kumimoji="1" lang="en-US" altLang="zh-CN"/>
                                <m:t> 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>
                                          <a:latin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)}=0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dirty="0"/>
              </a:p>
              <a:p>
                <a:r>
                  <a:rPr kumimoji="1" lang="en-US" altLang="zh-CN" dirty="0"/>
                  <a:t>Where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300, 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∈[0,</m:t>
                              </m:r>
                              <m:f>
                                <m:f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300+325(</m:t>
                              </m:r>
                              <m:func>
                                <m:func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1" lang="en-US" altLang="zh-CN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zh-CN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  <m:r>
                                            <a:rPr kumimoji="1" lang="en-US" altLang="zh-CN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kumimoji="1"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+1, 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∈[</m:t>
                              </m:r>
                              <m:f>
                                <m:f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300, 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∈[</m:t>
                              </m:r>
                              <m:f>
                                <m:f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, 1]</m:t>
                              </m:r>
                            </m:e>
                          </m:eqArr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  ,  </m:t>
                          </m:r>
                          <m:acc>
                            <m:accPr>
                              <m:chr m:val="̅"/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∈[0.4, 0.65]</m:t>
                          </m:r>
                        </m:e>
                      </m: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FE04F5C-64F5-FA44-ADAD-27D46B4782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" t="-10526" b="-204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1F60FE0-9739-7B4A-9616-681F6F67E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058A-6D7D-6D4B-AD96-D2972E47FAB3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4497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6CF40A4-C403-1847-BC2F-BB75D6B28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647" y="1596188"/>
            <a:ext cx="3061556" cy="25723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E33ADEB-67FA-AC4F-B018-0FD2B5D60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983" y="4133481"/>
            <a:ext cx="3202182" cy="273079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B489EC7-6445-084A-AA63-7422A3EF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Test Case: </a:t>
            </a:r>
            <a:r>
              <a:rPr kumimoji="1" lang="en-US" altLang="zh-CN" sz="2800" dirty="0"/>
              <a:t>Steady </a:t>
            </a:r>
            <a:r>
              <a:rPr lang="fr-FR" altLang="zh-CN" sz="2800" dirty="0"/>
              <a:t>Advection-Diffusion </a:t>
            </a:r>
            <a:r>
              <a:rPr lang="fr-FR" altLang="zh-CN" sz="2800" dirty="0" err="1"/>
              <a:t>problem</a:t>
            </a:r>
            <a:r>
              <a:rPr lang="fr-FR" altLang="zh-CN" sz="2800" dirty="0"/>
              <a:t> </a:t>
            </a:r>
            <a:r>
              <a:rPr lang="fr-FR" altLang="zh-CN" sz="2400" dirty="0"/>
              <a:t>(0.11, 0.025, 0.4)</a:t>
            </a:r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4909E4-CA66-2F4F-9DD5-2A08F8362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99" y="1449598"/>
            <a:ext cx="3213647" cy="270794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5DB2A322-7D9E-2D4E-8542-A6215547F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535" y="1606464"/>
            <a:ext cx="3016033" cy="25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7EBF1EA-62A9-694A-9A2C-835A08D220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6852" y="4133481"/>
            <a:ext cx="3027397" cy="26684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964D8C1-EBB3-E345-BD3C-8CA5770CD0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255" y="4180558"/>
            <a:ext cx="3015366" cy="2657874"/>
          </a:xfrm>
          <a:prstGeom prst="rect">
            <a:avLst/>
          </a:prstGeom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3C33D8DA-4D6A-414E-BE87-8EF269D87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058A-6D7D-6D4B-AD96-D2972E47FAB3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9219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21FFD5FF-9CF0-B64C-B62E-AE13C1545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29" y="4111668"/>
            <a:ext cx="3175836" cy="262772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6355ED8-F392-FE4B-ABD5-1ED8F7B1C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893" y="1606464"/>
            <a:ext cx="2982671" cy="250605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9B4A362-7B8B-354D-86D3-A5B3DF0CF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171" y="1606464"/>
            <a:ext cx="3021716" cy="254621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8630AF8-9600-8247-8A3F-219864330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329" y="1587445"/>
            <a:ext cx="3175982" cy="266848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B489EC7-6445-084A-AA63-7422A3EF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Test Case: </a:t>
            </a:r>
            <a:r>
              <a:rPr kumimoji="1" lang="en-US" altLang="zh-CN" sz="2800" dirty="0"/>
              <a:t>Steady </a:t>
            </a:r>
            <a:r>
              <a:rPr lang="fr-FR" altLang="zh-CN" sz="2800" dirty="0"/>
              <a:t>Advection-Diffusion </a:t>
            </a:r>
            <a:r>
              <a:rPr lang="fr-FR" altLang="zh-CN" sz="2800" dirty="0" err="1"/>
              <a:t>problem</a:t>
            </a:r>
            <a:r>
              <a:rPr lang="fr-FR" altLang="zh-CN" sz="2800" dirty="0"/>
              <a:t> </a:t>
            </a:r>
            <a:r>
              <a:rPr lang="fr-FR" altLang="zh-CN" sz="2400" dirty="0"/>
              <a:t>(0.5, 0.0004, 0.62)</a:t>
            </a:r>
            <a:endParaRPr lang="zh-CN" altLang="en-US" sz="28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B2B4C1A-FCEB-994B-827A-DB5CE13EA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1172" y="4201123"/>
            <a:ext cx="3021715" cy="261674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B0ECC4C-47CD-E844-ABC6-33B574CF7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2747" y="4148961"/>
            <a:ext cx="2982670" cy="2506058"/>
          </a:xfrm>
          <a:prstGeom prst="rect">
            <a:avLst/>
          </a:prstGeom>
        </p:spPr>
      </p:pic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BC92D158-E4AD-2440-A4EE-DC86AADF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058A-6D7D-6D4B-AD96-D2972E47FAB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7192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BB883B-D47F-3647-9105-812C8DB1A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prstClr val="black"/>
                </a:solidFill>
              </a:rPr>
              <a:t>Test Case: </a:t>
            </a:r>
            <a:r>
              <a:rPr kumimoji="1" lang="en-US" altLang="zh-CN" sz="2800" dirty="0">
                <a:solidFill>
                  <a:prstClr val="black"/>
                </a:solidFill>
              </a:rPr>
              <a:t>Steady </a:t>
            </a:r>
            <a:r>
              <a:rPr lang="fr-FR" altLang="zh-CN" sz="2800" dirty="0">
                <a:solidFill>
                  <a:prstClr val="black"/>
                </a:solidFill>
              </a:rPr>
              <a:t>Advection-Diffusion </a:t>
            </a:r>
            <a:r>
              <a:rPr lang="en-US" altLang="zh-CN" sz="2800" dirty="0">
                <a:solidFill>
                  <a:prstClr val="black"/>
                </a:solidFill>
              </a:rPr>
              <a:t>problem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85305F19-31EF-F047-AA85-01443CAE86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058641"/>
              </p:ext>
            </p:extLst>
          </p:nvPr>
        </p:nvGraphicFramePr>
        <p:xfrm>
          <a:off x="838200" y="1825625"/>
          <a:ext cx="10515600" cy="3622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85967775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034841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98154303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3732103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83644509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8405098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Offline computation time (min)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Online computation time (s)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Time reduce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RMSE</a:t>
                      </a:r>
                    </a:p>
                    <a:p>
                      <a:pPr algn="ctr"/>
                      <a:r>
                        <a:rPr lang="fr-FR" altLang="zh-CN" sz="1400" dirty="0">
                          <a:solidFill>
                            <a:prstClr val="black"/>
                          </a:solidFill>
                        </a:rPr>
                        <a:t>(0.11, 0.025, 0.4)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RMSE</a:t>
                      </a:r>
                    </a:p>
                    <a:p>
                      <a:pPr algn="ctr"/>
                      <a:r>
                        <a:rPr lang="fr-FR" altLang="zh-CN" sz="1400" dirty="0">
                          <a:solidFill>
                            <a:prstClr val="black"/>
                          </a:solidFill>
                        </a:rPr>
                        <a:t>(0.5, 0.0004, 0.62)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0256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Reference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/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/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/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/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64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PINN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90</a:t>
                      </a:r>
                      <a:endParaRPr lang="zh-CN" altLang="en-US" sz="1400" dirty="0"/>
                    </a:p>
                  </a:txBody>
                  <a:tcPr>
                    <a:solidFill>
                      <a:srgbClr val="FF7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94%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400" dirty="0"/>
                        <a:t>93.242366</a:t>
                      </a:r>
                      <a:endParaRPr kumimoji="1" lang="zh-CN" altLang="en-US" sz="1400" dirty="0"/>
                    </a:p>
                  </a:txBody>
                  <a:tcPr>
                    <a:solidFill>
                      <a:srgbClr val="FF70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85.591974</a:t>
                      </a:r>
                      <a:endParaRPr kumimoji="1" lang="zh-CN" alt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133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POD-Greedy </a:t>
                      </a:r>
                      <a:r>
                        <a:rPr lang="en-US" altLang="zh-CN" sz="1400" dirty="0" err="1"/>
                        <a:t>Algo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90%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400" dirty="0"/>
                        <a:t> </a:t>
                      </a:r>
                      <a:r>
                        <a:rPr lang="en-US" altLang="zh-CN" sz="1400" dirty="0"/>
                        <a:t>4.907223</a:t>
                      </a:r>
                      <a:endParaRPr kumimoji="1"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51.347241</a:t>
                      </a:r>
                      <a:endParaRPr kumimoji="1"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628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POD-TensorFlow &amp; GP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11.7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90%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zh-CN" sz="1400" dirty="0"/>
                        <a:t> </a:t>
                      </a:r>
                      <a:r>
                        <a:rPr lang="en-US" altLang="zh-CN" sz="1400" dirty="0"/>
                        <a:t>4.746199</a:t>
                      </a:r>
                      <a:endParaRPr kumimoji="1"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53.322025</a:t>
                      </a:r>
                      <a:endParaRPr kumimoji="1"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47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POD-TensorFlow &amp; Similarity Criterion Estimation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11.4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0.012</a:t>
                      </a:r>
                      <a:endParaRPr lang="zh-CN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98%</a:t>
                      </a:r>
                      <a:endParaRPr lang="zh-CN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10.869671</a:t>
                      </a:r>
                      <a:endParaRPr kumimoji="1"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181.090520</a:t>
                      </a:r>
                      <a:endParaRPr kumimoji="1"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749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GP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11.9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90%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0.007552</a:t>
                      </a:r>
                      <a:endParaRPr kumimoji="1" lang="zh-CN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26.178583</a:t>
                      </a:r>
                      <a:endParaRPr kumimoji="1" lang="zh-CN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074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KPLS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11.5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0.006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99%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0.013618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206.149174</a:t>
                      </a:r>
                      <a:endParaRPr lang="zh-CN" altLang="en-US" sz="1400" dirty="0"/>
                    </a:p>
                  </a:txBody>
                  <a:tcPr>
                    <a:solidFill>
                      <a:srgbClr val="FF70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3876"/>
                  </a:ext>
                </a:extLst>
              </a:tr>
            </a:tbl>
          </a:graphicData>
        </a:graphic>
      </p:graphicFrame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AE372F-1CF2-6C46-A4F4-C56B4D7CF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058A-6D7D-6D4B-AD96-D2972E47FAB3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5516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489EC7-6445-084A-AA63-7422A3EF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Test Case: </a:t>
            </a:r>
            <a:r>
              <a:rPr kumimoji="1" lang="en-US" altLang="zh-CN" sz="2800" dirty="0"/>
              <a:t>Static Aeroelasticity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内容占位符 5">
                <a:extLst>
                  <a:ext uri="{FF2B5EF4-FFF2-40B4-BE49-F238E27FC236}">
                    <a16:creationId xmlns:a16="http://schemas.microsoft.com/office/drawing/2014/main" id="{10C158FC-6F76-6740-942F-162C3F7F6BD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47735886"/>
                  </p:ext>
                </p:extLst>
              </p:nvPr>
            </p:nvGraphicFramePr>
            <p:xfrm>
              <a:off x="9193800" y="1777891"/>
              <a:ext cx="2160000" cy="308800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74418">
                      <a:extLst>
                        <a:ext uri="{9D8B030D-6E8A-4147-A177-3AD203B41FA5}">
                          <a16:colId xmlns:a16="http://schemas.microsoft.com/office/drawing/2014/main" val="1206718730"/>
                        </a:ext>
                      </a:extLst>
                    </a:gridCol>
                    <a:gridCol w="558141">
                      <a:extLst>
                        <a:ext uri="{9D8B030D-6E8A-4147-A177-3AD203B41FA5}">
                          <a16:colId xmlns:a16="http://schemas.microsoft.com/office/drawing/2014/main" val="1153878735"/>
                        </a:ext>
                      </a:extLst>
                    </a:gridCol>
                    <a:gridCol w="527441">
                      <a:extLst>
                        <a:ext uri="{9D8B030D-6E8A-4147-A177-3AD203B41FA5}">
                          <a16:colId xmlns:a16="http://schemas.microsoft.com/office/drawing/2014/main" val="32550140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Min</a:t>
                          </a:r>
                          <a:endParaRPr lang="zh-CN" altLang="en-US" sz="14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Max</a:t>
                          </a:r>
                          <a:endParaRPr lang="zh-CN" altLang="en-US" sz="14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94102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𝑠𝑘𝑖𝑛</m:t>
                                    </m:r>
                                  </m:sub>
                                </m:sSub>
                                <m:r>
                                  <a:rPr lang="en-US" altLang="zh-CN" sz="1400" b="0" i="0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panose="02040503050406030204" pitchFamily="18" charset="0"/>
                                  </a:rPr>
                                  <m:t>mm</m:t>
                                </m:r>
                                <m:r>
                                  <a:rPr lang="en-US" altLang="zh-CN" sz="1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1.45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30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6487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𝑟𝑖𝑏𝑠</m:t>
                                    </m:r>
                                  </m:sub>
                                </m:sSub>
                                <m:r>
                                  <a:rPr lang="en-US" altLang="zh-CN" sz="1400" b="0" i="0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panose="02040503050406030204" pitchFamily="18" charset="0"/>
                                  </a:rPr>
                                  <m:t>mm</m:t>
                                </m:r>
                                <m:r>
                                  <a:rPr lang="en-US" altLang="zh-CN" sz="1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1.45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15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967026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𝑠𝑝𝑎𝑟𝑠𝑒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0" smtClean="0">
                                        <a:latin typeface="Cambria Math" panose="02040503050406030204" pitchFamily="18" charset="0"/>
                                      </a:rPr>
                                      <m:t>LE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zh-CN" sz="1400" b="0" i="0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panose="02040503050406030204" pitchFamily="18" charset="0"/>
                                  </a:rPr>
                                  <m:t>mm</m:t>
                                </m:r>
                                <m:r>
                                  <a:rPr lang="en-US" altLang="zh-CN" sz="1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4.35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90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84740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</a:rPr>
                                      <m:t>𝑠𝑝𝑎𝑟𝑠𝑒</m:t>
                                    </m:r>
                                  </m:sub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0" smtClean="0">
                                        <a:latin typeface="Cambria Math" panose="02040503050406030204" pitchFamily="18" charset="0"/>
                                      </a:rPr>
                                      <m:t>TE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altLang="zh-CN" sz="1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panose="02040503050406030204" pitchFamily="18" charset="0"/>
                                  </a:rPr>
                                  <m:t>mm</m:t>
                                </m:r>
                                <m:r>
                                  <a:rPr lang="en-US" altLang="zh-CN" sz="1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4.35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90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164805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panose="02040503050406030204" pitchFamily="18" charset="0"/>
                                  </a:rPr>
                                  <m:t>Span</m:t>
                                </m:r>
                                <m:r>
                                  <a:rPr lang="en-US" altLang="zh-CN" sz="1400" b="0" i="0" smtClean="0"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zh-CN" sz="1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34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80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822165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panose="02040503050406030204" pitchFamily="18" charset="0"/>
                                  </a:rPr>
                                  <m:t>Wing</m:t>
                                </m:r>
                                <m:r>
                                  <a:rPr lang="en-US" altLang="zh-CN" sz="1400" b="0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panose="02040503050406030204" pitchFamily="18" charset="0"/>
                                  </a:rPr>
                                  <m:t>Aera</m:t>
                                </m:r>
                              </m:oMath>
                            </m:oMathPara>
                          </a14:m>
                          <a:endParaRPr lang="en-US" altLang="zh-CN" sz="1400" b="0" i="0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altLang="zh-CN" sz="1400" b="0" i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122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845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798636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内容占位符 5">
                <a:extLst>
                  <a:ext uri="{FF2B5EF4-FFF2-40B4-BE49-F238E27FC236}">
                    <a16:creationId xmlns:a16="http://schemas.microsoft.com/office/drawing/2014/main" id="{10C158FC-6F76-6740-942F-162C3F7F6BD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47735886"/>
                  </p:ext>
                </p:extLst>
              </p:nvPr>
            </p:nvGraphicFramePr>
            <p:xfrm>
              <a:off x="9193800" y="1777891"/>
              <a:ext cx="2160000" cy="308800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074418">
                      <a:extLst>
                        <a:ext uri="{9D8B030D-6E8A-4147-A177-3AD203B41FA5}">
                          <a16:colId xmlns:a16="http://schemas.microsoft.com/office/drawing/2014/main" val="1206718730"/>
                        </a:ext>
                      </a:extLst>
                    </a:gridCol>
                    <a:gridCol w="558141">
                      <a:extLst>
                        <a:ext uri="{9D8B030D-6E8A-4147-A177-3AD203B41FA5}">
                          <a16:colId xmlns:a16="http://schemas.microsoft.com/office/drawing/2014/main" val="1153878735"/>
                        </a:ext>
                      </a:extLst>
                    </a:gridCol>
                    <a:gridCol w="527441">
                      <a:extLst>
                        <a:ext uri="{9D8B030D-6E8A-4147-A177-3AD203B41FA5}">
                          <a16:colId xmlns:a16="http://schemas.microsoft.com/office/drawing/2014/main" val="325501407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r="-102353" b="-7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Min</a:t>
                          </a:r>
                          <a:endParaRPr lang="zh-CN" altLang="en-US" sz="14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Max</a:t>
                          </a:r>
                          <a:endParaRPr lang="zh-CN" altLang="en-US" sz="1400" dirty="0"/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94102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96667" r="-102353" b="-6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1.45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30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86487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03448" r="-102353" b="-5448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1.45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15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96702664"/>
                      </a:ext>
                    </a:extLst>
                  </a:tr>
                  <a:tr h="54324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04651" r="-102353" b="-2674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4.35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90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18474035"/>
                      </a:ext>
                    </a:extLst>
                  </a:tr>
                  <a:tr h="54324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304651" r="-102353" b="-1674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4.35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90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164805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580000" r="-102353" b="-1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34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80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8221658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497561" r="-102353" b="-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122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845</a:t>
                          </a:r>
                          <a:endParaRPr lang="zh-CN" altLang="en-US" sz="1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798636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5DCC91-9A11-BC48-97E0-7FF4D87F9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058A-6D7D-6D4B-AD96-D2972E47FAB3}" type="slidenum">
              <a:rPr kumimoji="1" lang="zh-CN" altLang="en-US" smtClean="0"/>
              <a:t>14</a:t>
            </a:fld>
            <a:endParaRPr kumimoji="1" lang="zh-CN" altLang="en-US"/>
          </a:p>
        </p:txBody>
      </p:sp>
      <p:pic>
        <p:nvPicPr>
          <p:cNvPr id="5" name="Image 1">
            <a:extLst>
              <a:ext uri="{FF2B5EF4-FFF2-40B4-BE49-F238E27FC236}">
                <a16:creationId xmlns:a16="http://schemas.microsoft.com/office/drawing/2014/main" id="{BD4F5DFD-82AA-5841-BCC0-9F1552324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2762636" cy="2857899"/>
          </a:xfrm>
          <a:prstGeom prst="rect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</p:pic>
      <p:sp>
        <p:nvSpPr>
          <p:cNvPr id="8" name="Rectangle à coins arrondis 10">
            <a:extLst>
              <a:ext uri="{FF2B5EF4-FFF2-40B4-BE49-F238E27FC236}">
                <a16:creationId xmlns:a16="http://schemas.microsoft.com/office/drawing/2014/main" id="{9C68138F-29C9-7447-8433-0B172B314830}"/>
              </a:ext>
            </a:extLst>
          </p:cNvPr>
          <p:cNvSpPr/>
          <p:nvPr/>
        </p:nvSpPr>
        <p:spPr>
          <a:xfrm>
            <a:off x="3733022" y="1782695"/>
            <a:ext cx="5328592" cy="2952328"/>
          </a:xfrm>
          <a:prstGeom prst="roundRect">
            <a:avLst>
              <a:gd name="adj" fmla="val 849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à coins arrondis 2">
            <a:extLst>
              <a:ext uri="{FF2B5EF4-FFF2-40B4-BE49-F238E27FC236}">
                <a16:creationId xmlns:a16="http://schemas.microsoft.com/office/drawing/2014/main" id="{3C8024FE-554F-0840-8CD6-0240DBE87BBB}"/>
              </a:ext>
            </a:extLst>
          </p:cNvPr>
          <p:cNvSpPr/>
          <p:nvPr/>
        </p:nvSpPr>
        <p:spPr>
          <a:xfrm>
            <a:off x="3959390" y="1854703"/>
            <a:ext cx="4896544" cy="5040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Aerodynamics </a:t>
            </a:r>
            <a:r>
              <a:rPr lang="en-US" b="1" dirty="0">
                <a:sym typeface="Wingdings" panose="05000000000000000000" pitchFamily="2" charset="2"/>
              </a:rPr>
              <a:t> VLM Horseshoe</a:t>
            </a:r>
            <a:endParaRPr lang="en-US" b="1" dirty="0"/>
          </a:p>
        </p:txBody>
      </p:sp>
      <p:sp>
        <p:nvSpPr>
          <p:cNvPr id="10" name="Rectangle à coins arrondis 20">
            <a:extLst>
              <a:ext uri="{FF2B5EF4-FFF2-40B4-BE49-F238E27FC236}">
                <a16:creationId xmlns:a16="http://schemas.microsoft.com/office/drawing/2014/main" id="{24951FB4-9B12-4C43-9454-394ACB0E3BDF}"/>
              </a:ext>
            </a:extLst>
          </p:cNvPr>
          <p:cNvSpPr/>
          <p:nvPr/>
        </p:nvSpPr>
        <p:spPr>
          <a:xfrm>
            <a:off x="5173182" y="2826811"/>
            <a:ext cx="2592288" cy="79964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Matrix of Transfer </a:t>
            </a:r>
            <a:r>
              <a:rPr lang="en-US" b="1" dirty="0">
                <a:sym typeface="Wingdings" panose="05000000000000000000" pitchFamily="2" charset="2"/>
              </a:rPr>
              <a:t>&amp; Mesh deformation</a:t>
            </a:r>
            <a:endParaRPr lang="en-US" b="1" dirty="0"/>
          </a:p>
        </p:txBody>
      </p:sp>
      <p:sp>
        <p:nvSpPr>
          <p:cNvPr id="11" name="Rectangle à coins arrondis 21">
            <a:extLst>
              <a:ext uri="{FF2B5EF4-FFF2-40B4-BE49-F238E27FC236}">
                <a16:creationId xmlns:a16="http://schemas.microsoft.com/office/drawing/2014/main" id="{A18BEFEB-9E0F-E74B-AAD6-8BEACFB7C974}"/>
              </a:ext>
            </a:extLst>
          </p:cNvPr>
          <p:cNvSpPr/>
          <p:nvPr/>
        </p:nvSpPr>
        <p:spPr>
          <a:xfrm>
            <a:off x="3959390" y="4086951"/>
            <a:ext cx="4896544" cy="55370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Structures </a:t>
            </a:r>
            <a:r>
              <a:rPr lang="en-US" b="1" dirty="0">
                <a:sym typeface="Wingdings" panose="05000000000000000000" pitchFamily="2" charset="2"/>
              </a:rPr>
              <a:t> FEM (DKT for plates)</a:t>
            </a:r>
            <a:endParaRPr lang="en-US" b="1" dirty="0"/>
          </a:p>
        </p:txBody>
      </p:sp>
      <p:sp>
        <p:nvSpPr>
          <p:cNvPr id="12" name="Flèche vers le bas 9">
            <a:extLst>
              <a:ext uri="{FF2B5EF4-FFF2-40B4-BE49-F238E27FC236}">
                <a16:creationId xmlns:a16="http://schemas.microsoft.com/office/drawing/2014/main" id="{912158C0-7CC0-BE47-BD38-D1CBC2FEF185}"/>
              </a:ext>
            </a:extLst>
          </p:cNvPr>
          <p:cNvSpPr/>
          <p:nvPr/>
        </p:nvSpPr>
        <p:spPr>
          <a:xfrm>
            <a:off x="6325310" y="3690907"/>
            <a:ext cx="216024" cy="28803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vers le bas 22">
            <a:extLst>
              <a:ext uri="{FF2B5EF4-FFF2-40B4-BE49-F238E27FC236}">
                <a16:creationId xmlns:a16="http://schemas.microsoft.com/office/drawing/2014/main" id="{B9BC02E5-4F36-714B-A571-F3B2BDA6C224}"/>
              </a:ext>
            </a:extLst>
          </p:cNvPr>
          <p:cNvSpPr/>
          <p:nvPr/>
        </p:nvSpPr>
        <p:spPr>
          <a:xfrm>
            <a:off x="6325310" y="2466771"/>
            <a:ext cx="216024" cy="288032"/>
          </a:xfrm>
          <a:prstGeom prst="downArrow">
            <a:avLst/>
          </a:prstGeom>
          <a:scene3d>
            <a:camera prst="orthographicFront">
              <a:rot lat="10800000" lon="0" rev="0"/>
            </a:camera>
            <a:lightRig rig="threePt" dir="t"/>
          </a:scene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B78ADB8-37CB-FB41-96CA-EBE1B38F568E}"/>
                  </a:ext>
                </a:extLst>
              </p:cNvPr>
              <p:cNvSpPr txBox="1"/>
              <p:nvPr/>
            </p:nvSpPr>
            <p:spPr>
              <a:xfrm>
                <a:off x="838200" y="5156021"/>
                <a:ext cx="261408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/>
                  <a:t>Aerodynamics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𝑨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en-US" altLang="zh-CN" b="1" dirty="0"/>
                  <a:t>Structures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𝑲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U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B78ADB8-37CB-FB41-96CA-EBE1B38F5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6021"/>
                <a:ext cx="2614085" cy="1200329"/>
              </a:xfrm>
              <a:prstGeom prst="rect">
                <a:avLst/>
              </a:prstGeom>
              <a:blipFill>
                <a:blip r:embed="rId4"/>
                <a:stretch>
                  <a:fillRect l="-1932" t="-2083"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473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3617D44-F1EB-E246-931A-444101B97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652" y="1503357"/>
            <a:ext cx="3173477" cy="28085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09EF465-6C98-6842-AAA1-E40B2DBD7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183" y="4241084"/>
            <a:ext cx="3095239" cy="2536820"/>
          </a:xfrm>
          <a:prstGeom prst="rect">
            <a:avLst/>
          </a:prstGeom>
        </p:spPr>
      </p:pic>
      <p:pic>
        <p:nvPicPr>
          <p:cNvPr id="10" name="内容占位符 4">
            <a:extLst>
              <a:ext uri="{FF2B5EF4-FFF2-40B4-BE49-F238E27FC236}">
                <a16:creationId xmlns:a16="http://schemas.microsoft.com/office/drawing/2014/main" id="{686F685F-7814-5943-AF30-84F4CFB7E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45183" y="1524317"/>
            <a:ext cx="3175837" cy="279473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B489EC7-6445-084A-AA63-7422A3EF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Test Case: </a:t>
            </a:r>
            <a:r>
              <a:rPr kumimoji="1" lang="en-US" altLang="zh-CN" sz="2800" dirty="0">
                <a:solidFill>
                  <a:prstClr val="black"/>
                </a:solidFill>
              </a:rPr>
              <a:t>Static Aeroelasticity</a:t>
            </a:r>
            <a:endParaRPr lang="zh-CN" altLang="en-US" sz="2800" dirty="0"/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BC92D158-E4AD-2440-A4EE-DC86AADF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058A-6D7D-6D4B-AD96-D2972E47FAB3}" type="slidenum">
              <a:rPr kumimoji="1" lang="zh-CN" altLang="en-US" smtClean="0"/>
              <a:t>15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DD96A9-06CB-6943-909A-8B26919E8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338" y="4180924"/>
            <a:ext cx="3097494" cy="26823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13B803-DFFC-CA4E-98DF-1CCD636F5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9447" y="1503357"/>
            <a:ext cx="3173476" cy="27450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F3BB5B-200B-4C4A-8711-DF7FFFC8C2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5761" y="4180924"/>
            <a:ext cx="3092914" cy="277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36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BB883B-D47F-3647-9105-812C8DB1A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prstClr val="black"/>
                </a:solidFill>
              </a:rPr>
              <a:t>Test Case: </a:t>
            </a:r>
            <a:r>
              <a:rPr kumimoji="1" lang="en-US" altLang="zh-CN" sz="2800" dirty="0">
                <a:solidFill>
                  <a:prstClr val="black"/>
                </a:solidFill>
              </a:rPr>
              <a:t>Static Aeroelasticity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FF3AD43-5168-EB46-8792-5E29DD98CB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3879646"/>
              </p:ext>
            </p:extLst>
          </p:nvPr>
        </p:nvGraphicFramePr>
        <p:xfrm>
          <a:off x="838200" y="1825625"/>
          <a:ext cx="10515600" cy="2509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356527927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07296145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407903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78122070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1680108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99811913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2677350945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8596862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Offline computation time (min)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Online computation time (s)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Time reduce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RMSE U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RMSE G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400" dirty="0" err="1"/>
                        <a:t>Average</a:t>
                      </a:r>
                      <a:r>
                        <a:rPr lang="fr-FR" altLang="zh-CN" sz="1400" dirty="0"/>
                        <a:t> Von Mises Stress (Pa)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altLang="zh-CN" sz="1400" dirty="0"/>
                        <a:t>Von Mises Stress </a:t>
                      </a:r>
                      <a:r>
                        <a:rPr lang="fr-FR" altLang="zh-CN" sz="1400" dirty="0" err="1"/>
                        <a:t>Error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216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Reference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/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33.19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/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/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/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6328332.03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/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826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POD-Greedy </a:t>
                      </a:r>
                      <a:r>
                        <a:rPr lang="en-US" altLang="zh-CN" sz="1400" dirty="0" err="1"/>
                        <a:t>Algo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450</a:t>
                      </a:r>
                      <a:endParaRPr lang="zh-CN" altLang="en-US" sz="1400" dirty="0"/>
                    </a:p>
                  </a:txBody>
                  <a:tcPr>
                    <a:solidFill>
                      <a:srgbClr val="FF7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99%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0.029217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25.333554</a:t>
                      </a:r>
                      <a:endParaRPr lang="zh-CN" altLang="en-US" sz="1400" dirty="0"/>
                    </a:p>
                  </a:txBody>
                  <a:tcPr>
                    <a:solidFill>
                      <a:srgbClr val="FF7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2911201.64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0.541854</a:t>
                      </a:r>
                      <a:endParaRPr lang="zh-CN" altLang="en-US" sz="1400" dirty="0"/>
                    </a:p>
                  </a:txBody>
                  <a:tcPr>
                    <a:solidFill>
                      <a:srgbClr val="FF70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2317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POD-TensorFlow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75.6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99%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0.001642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0.342880</a:t>
                      </a:r>
                      <a:endParaRPr lang="zh-CN" altLang="en-US" sz="1400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6354422.18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0.063905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5129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GP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75.0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0.02</a:t>
                      </a:r>
                      <a:endParaRPr lang="zh-CN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99%</a:t>
                      </a:r>
                      <a:endParaRPr lang="zh-CN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0.002012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0.455628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6378635.21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0.027692</a:t>
                      </a:r>
                      <a:endParaRPr lang="zh-CN" altLang="en-US" sz="1400" b="1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324726"/>
                  </a:ext>
                </a:extLst>
              </a:tr>
            </a:tbl>
          </a:graphicData>
        </a:graphic>
      </p:graphicFrame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E155231-DB5D-614B-AA1B-F2F32DACF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058A-6D7D-6D4B-AD96-D2972E47FAB3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5831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0D798A-988E-524A-A130-23FC61085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Test Case: </a:t>
            </a:r>
            <a:r>
              <a:rPr kumimoji="1" lang="en-US" altLang="zh-CN" sz="2800" dirty="0"/>
              <a:t>Static Aeroelasticity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6BD767-2415-BD4E-962C-CA1EED0B4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PINN: difficult to rewrite the problem in a suitable form</a:t>
            </a:r>
          </a:p>
          <a:p>
            <a:r>
              <a:rPr kumimoji="1" lang="en-US" altLang="zh-CN" dirty="0"/>
              <a:t>Similarity Criterion Estimation: lack of observations</a:t>
            </a:r>
          </a:p>
          <a:p>
            <a:r>
              <a:rPr kumimoji="1" lang="en-US" altLang="zh-CN" dirty="0"/>
              <a:t>KPLS: the calculation of U not converge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B15239-68AC-D042-BB4F-4680835F3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058A-6D7D-6D4B-AD96-D2972E47FAB3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1423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EEED31-E8CE-0D44-AE68-A3CAC0D0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09C707-5BB5-CD4E-9036-19ADF631C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online computation time reduce is more than 90% in all the methods</a:t>
            </a:r>
          </a:p>
          <a:p>
            <a:r>
              <a:rPr lang="en-US" dirty="0"/>
              <a:t>The results of a linear PDE seems to follow a Gaussian distribution on the corresponding parameters domains</a:t>
            </a:r>
          </a:p>
          <a:p>
            <a:r>
              <a:rPr lang="en-US" dirty="0"/>
              <a:t>The final accuracy is depended of the number of observations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6E6960-8FCC-FB4C-B3FD-C099ED57D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058A-6D7D-6D4B-AD96-D2972E47FAB3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5323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DDC338-4CF0-1243-AD9B-58CB02191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896D18C0-4FFE-2C4A-9DE1-FD3499436C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2324926"/>
              </p:ext>
            </p:extLst>
          </p:nvPr>
        </p:nvGraphicFramePr>
        <p:xfrm>
          <a:off x="838200" y="1825625"/>
          <a:ext cx="10515600" cy="422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863">
                  <a:extLst>
                    <a:ext uri="{9D8B030D-6E8A-4147-A177-3AD203B41FA5}">
                      <a16:colId xmlns:a16="http://schemas.microsoft.com/office/drawing/2014/main" val="2116721326"/>
                    </a:ext>
                  </a:extLst>
                </a:gridCol>
                <a:gridCol w="4620126">
                  <a:extLst>
                    <a:ext uri="{9D8B030D-6E8A-4147-A177-3AD203B41FA5}">
                      <a16:colId xmlns:a16="http://schemas.microsoft.com/office/drawing/2014/main" val="823271089"/>
                    </a:ext>
                  </a:extLst>
                </a:gridCol>
                <a:gridCol w="4423611">
                  <a:extLst>
                    <a:ext uri="{9D8B030D-6E8A-4147-A177-3AD203B41FA5}">
                      <a16:colId xmlns:a16="http://schemas.microsoft.com/office/drawing/2014/main" val="7899447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</a:t>
                      </a: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>
                    <a:solidFill>
                      <a:srgbClr val="FF70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640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PINN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High training time cost</a:t>
                      </a:r>
                    </a:p>
                  </a:txBody>
                  <a:tcPr anchor="ctr">
                    <a:solidFill>
                      <a:srgbClr val="FF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8189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POD Greedy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Training time can be long</a:t>
                      </a:r>
                    </a:p>
                  </a:txBody>
                  <a:tcPr anchor="ctr">
                    <a:solidFill>
                      <a:srgbClr val="FF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687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POD TF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Easy to limit the information loss caused by base reduce</a:t>
                      </a:r>
                    </a:p>
                    <a:p>
                      <a:pPr algn="l"/>
                      <a:r>
                        <a:rPr lang="en-US" dirty="0"/>
                        <a:t>Fewer training time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Good accuracy for all test cases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>
                    <a:solidFill>
                      <a:srgbClr val="FF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546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POD TF SCE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Prediction of a </a:t>
                      </a:r>
                      <a:r>
                        <a:rPr lang="en-US" b="1" dirty="0"/>
                        <a:t>black box </a:t>
                      </a:r>
                      <a:r>
                        <a:rPr lang="en-US" dirty="0"/>
                        <a:t>system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Great quantity of observations needed for good accuracy</a:t>
                      </a:r>
                    </a:p>
                  </a:txBody>
                  <a:tcPr anchor="ctr">
                    <a:solidFill>
                      <a:srgbClr val="FF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695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GP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Prediction of a </a:t>
                      </a:r>
                      <a:r>
                        <a:rPr lang="en-US" altLang="zh-CN" b="1" dirty="0"/>
                        <a:t>black box </a:t>
                      </a:r>
                      <a:r>
                        <a:rPr lang="en-US" altLang="zh-CN" dirty="0"/>
                        <a:t>system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Fewer training time</a:t>
                      </a:r>
                    </a:p>
                    <a:p>
                      <a:pPr algn="l"/>
                      <a:r>
                        <a:rPr lang="en-US" dirty="0"/>
                        <a:t>Good accuracy for all test cases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>
                    <a:solidFill>
                      <a:srgbClr val="FF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817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KPLS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The least online computation time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Possible to be not converge</a:t>
                      </a:r>
                    </a:p>
                  </a:txBody>
                  <a:tcPr anchor="ctr">
                    <a:solidFill>
                      <a:srgbClr val="FFE0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914134"/>
                  </a:ext>
                </a:extLst>
              </a:tr>
            </a:tbl>
          </a:graphicData>
        </a:graphic>
      </p:graphicFrame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294E0A-D39B-3B44-9B13-960284D02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058A-6D7D-6D4B-AD96-D2972E47FAB3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4307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D97D56-A695-1D41-8790-20C6A509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327186-64E2-E142-8DA2-9D4301DED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058A-6D7D-6D4B-AD96-D2972E47FAB3}" type="slidenum">
              <a:rPr kumimoji="1" lang="zh-CN" altLang="en-US" smtClean="0"/>
              <a:t>2</a:t>
            </a:fld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圆角矩形 4">
                <a:extLst>
                  <a:ext uri="{FF2B5EF4-FFF2-40B4-BE49-F238E27FC236}">
                    <a16:creationId xmlns:a16="http://schemas.microsoft.com/office/drawing/2014/main" id="{9980EFA9-7795-A04C-A5A3-F0B9FA24EB30}"/>
                  </a:ext>
                </a:extLst>
              </p:cNvPr>
              <p:cNvSpPr/>
              <p:nvPr/>
            </p:nvSpPr>
            <p:spPr>
              <a:xfrm>
                <a:off x="838200" y="1756610"/>
                <a:ext cx="4836695" cy="169645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zh-CN" dirty="0"/>
                  <a:t>Parametrized Partial Differential Equation: 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𝑃𝐷𝐸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𝐵𝐶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,0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𝐼𝐶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dirty="0"/>
                  <a:t> →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𝑃𝐷𝐸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𝐵𝐶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5" name="圆角矩形 4">
                <a:extLst>
                  <a:ext uri="{FF2B5EF4-FFF2-40B4-BE49-F238E27FC236}">
                    <a16:creationId xmlns:a16="http://schemas.microsoft.com/office/drawing/2014/main" id="{9980EFA9-7795-A04C-A5A3-F0B9FA24EB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6610"/>
                <a:ext cx="4836695" cy="1696453"/>
              </a:xfrm>
              <a:prstGeom prst="roundRect">
                <a:avLst/>
              </a:prstGeom>
              <a:blipFill>
                <a:blip r:embed="rId2"/>
                <a:stretch>
                  <a:fillRect l="-32637" t="-110294" b="-185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圆角矩形 6">
                <a:extLst>
                  <a:ext uri="{FF2B5EF4-FFF2-40B4-BE49-F238E27FC236}">
                    <a16:creationId xmlns:a16="http://schemas.microsoft.com/office/drawing/2014/main" id="{ADC69287-198F-784F-B1BE-B197F7A1E765}"/>
                  </a:ext>
                </a:extLst>
              </p:cNvPr>
              <p:cNvSpPr/>
              <p:nvPr/>
            </p:nvSpPr>
            <p:spPr>
              <a:xfrm>
                <a:off x="1937114" y="4361168"/>
                <a:ext cx="2638865" cy="169645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𝑠𝑝𝑎𝑐𝑒</m:t>
                        </m:r>
                      </m:sub>
                    </m:sSub>
                  </m:oMath>
                </a14:m>
                <a:r>
                  <a:rPr lang="en-US" altLang="zh-CN" dirty="0"/>
                  <a:t> Ordinary Differential Equations </a:t>
                </a:r>
                <a:endParaRPr lang="en-US" altLang="zh-CN" dirty="0">
                  <a:effectLst/>
                </a:endParaRPr>
              </a:p>
            </p:txBody>
          </p:sp>
        </mc:Choice>
        <mc:Fallback xmlns="">
          <p:sp>
            <p:nvSpPr>
              <p:cNvPr id="7" name="圆角矩形 6">
                <a:extLst>
                  <a:ext uri="{FF2B5EF4-FFF2-40B4-BE49-F238E27FC236}">
                    <a16:creationId xmlns:a16="http://schemas.microsoft.com/office/drawing/2014/main" id="{ADC69287-198F-784F-B1BE-B197F7A1E7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114" y="4361168"/>
                <a:ext cx="2638865" cy="169645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49767E79-5E70-2D43-9A43-3F7607EE838A}"/>
              </a:ext>
            </a:extLst>
          </p:cNvPr>
          <p:cNvSpPr txBox="1"/>
          <p:nvPr/>
        </p:nvSpPr>
        <p:spPr>
          <a:xfrm>
            <a:off x="1937114" y="6123543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Dimensional Model</a:t>
            </a:r>
          </a:p>
        </p:txBody>
      </p:sp>
      <p:sp>
        <p:nvSpPr>
          <p:cNvPr id="9" name="下箭头 8">
            <a:extLst>
              <a:ext uri="{FF2B5EF4-FFF2-40B4-BE49-F238E27FC236}">
                <a16:creationId xmlns:a16="http://schemas.microsoft.com/office/drawing/2014/main" id="{37F22BA4-96F7-8F4E-86DE-7B3B208D09F7}"/>
              </a:ext>
            </a:extLst>
          </p:cNvPr>
          <p:cNvSpPr/>
          <p:nvPr/>
        </p:nvSpPr>
        <p:spPr>
          <a:xfrm>
            <a:off x="3070056" y="3582254"/>
            <a:ext cx="372979" cy="63767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3643162-5C6D-AB49-8ECA-561EEB78BB3B}"/>
              </a:ext>
            </a:extLst>
          </p:cNvPr>
          <p:cNvSpPr txBox="1"/>
          <p:nvPr/>
        </p:nvSpPr>
        <p:spPr>
          <a:xfrm>
            <a:off x="3557367" y="3569963"/>
            <a:ext cx="1471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Discretized in space</a:t>
            </a:r>
          </a:p>
        </p:txBody>
      </p:sp>
      <p:sp>
        <p:nvSpPr>
          <p:cNvPr id="12" name="下箭头 11">
            <a:extLst>
              <a:ext uri="{FF2B5EF4-FFF2-40B4-BE49-F238E27FC236}">
                <a16:creationId xmlns:a16="http://schemas.microsoft.com/office/drawing/2014/main" id="{45940EE0-B474-E547-B228-72C53DE5EE39}"/>
              </a:ext>
            </a:extLst>
          </p:cNvPr>
          <p:cNvSpPr/>
          <p:nvPr/>
        </p:nvSpPr>
        <p:spPr>
          <a:xfrm rot="16200000">
            <a:off x="6490035" y="3735802"/>
            <a:ext cx="372979" cy="63767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B07F81F9-D1FD-6F41-B2C7-C7D2C1BC4FE9}"/>
              </a:ext>
            </a:extLst>
          </p:cNvPr>
          <p:cNvSpPr/>
          <p:nvPr/>
        </p:nvSpPr>
        <p:spPr>
          <a:xfrm>
            <a:off x="7258052" y="2911906"/>
            <a:ext cx="4363453" cy="22854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70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High computation cost of each simulation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ysClr val="windowText" lastClr="000000"/>
                </a:solidFill>
              </a:rPr>
              <a:t>New simulation when changing set of parameters 𝜉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BA042FE3-180B-6341-8E04-664F3B5D977F}"/>
              </a:ext>
            </a:extLst>
          </p:cNvPr>
          <p:cNvSpPr/>
          <p:nvPr/>
        </p:nvSpPr>
        <p:spPr>
          <a:xfrm>
            <a:off x="498308" y="1491915"/>
            <a:ext cx="5536533" cy="51254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52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8DE0FA-F6A3-0843-9CAE-FD5EA453A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F3D862-18A3-CB49-BB5A-B1EE7BF05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en-US" altLang="zh-CN" dirty="0"/>
              <a:t>LU LU, XUHUI MENG, ZHIPING MAO, and GEORGE EM KARNIADAKIS. </a:t>
            </a:r>
            <a:r>
              <a:rPr lang="en-US" altLang="zh-CN"/>
              <a:t>DEEPXDE: A DEEP LEARNING LIBRARY FOR SOLVING DIFFERENTIAL EQUATIONS.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kumimoji="1" lang="en-US" altLang="zh-CN" dirty="0">
                <a:hlinkClick r:id="rId2"/>
              </a:rPr>
              <a:t>https://github.com/lululxvi/deepxde</a:t>
            </a:r>
            <a:endParaRPr lang="en-US" altLang="zh-CN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zh-CN" dirty="0"/>
              <a:t>Sunil </a:t>
            </a:r>
            <a:r>
              <a:rPr lang="en-US" altLang="zh-CN" dirty="0" err="1"/>
              <a:t>Suram</a:t>
            </a:r>
            <a:r>
              <a:rPr lang="en-US" altLang="zh-CN" dirty="0"/>
              <a:t>. Reduced Order Modeling using TensorFlow.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zh-CN" dirty="0"/>
              <a:t>Sunil </a:t>
            </a:r>
            <a:r>
              <a:rPr lang="en-US" altLang="zh-CN" dirty="0" err="1"/>
              <a:t>Suram</a:t>
            </a:r>
            <a:r>
              <a:rPr lang="en-US" altLang="zh-CN" dirty="0"/>
              <a:t>, Kenneth M. Bryden. Integrating a reduced-order model server into the engineering </a:t>
            </a:r>
            <a:r>
              <a:rPr lang="en-US" altLang="zh-CN" dirty="0" err="1"/>
              <a:t>designprocess</a:t>
            </a:r>
            <a:r>
              <a:rPr lang="en-US" altLang="zh-CN" dirty="0"/>
              <a:t>. Advances in Engineering Software 90 (2015) 169–182.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zh-CN" dirty="0">
                <a:solidFill>
                  <a:prstClr val="black"/>
                </a:solidFill>
                <a:hlinkClick r:id="rId3"/>
              </a:rPr>
              <a:t>https://github.com/jomorlier/SMT</a:t>
            </a:r>
            <a:endParaRPr lang="en-US" altLang="zh-CN" dirty="0">
              <a:solidFill>
                <a:prstClr val="black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zh-CN" dirty="0">
                <a:solidFill>
                  <a:prstClr val="black"/>
                </a:solidFill>
                <a:hlinkClick r:id="rId4"/>
              </a:rPr>
              <a:t>https://smt.readthedocs.io/en/latest/_src_docs/surrogate_models/kpls.html</a:t>
            </a:r>
            <a:endParaRPr lang="en-US" altLang="zh-CN" dirty="0">
              <a:solidFill>
                <a:prstClr val="black"/>
              </a:solidFill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zh-CN" dirty="0">
                <a:hlinkClick r:id="rId5"/>
              </a:rPr>
              <a:t>https://github.com/mid2SUPAERO/POD-K_v2-CHANDRE</a:t>
            </a:r>
            <a:r>
              <a:rPr lang="en-US" altLang="zh-CN" dirty="0"/>
              <a:t>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DF9BD1-4C19-234F-AF38-7A575BE58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058A-6D7D-6D4B-AD96-D2972E47FAB3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7063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77B8E4-D721-CC4D-BA30-A712294B9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Aim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8D5417-D1AB-1041-8F15-778DB3E6C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Aim</a:t>
            </a:r>
          </a:p>
          <a:p>
            <a:pPr marL="457200" lvl="1" indent="0">
              <a:buNone/>
            </a:pPr>
            <a:r>
              <a:rPr kumimoji="1" lang="en-US" altLang="zh-CN" dirty="0"/>
              <a:t>Predicting the results of a PDE problem in a specified parameter domain based on a group of observations.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Objective</a:t>
            </a:r>
          </a:p>
          <a:p>
            <a:pPr marL="457200" lvl="1" indent="0">
              <a:buNone/>
            </a:pPr>
            <a:r>
              <a:rPr kumimoji="1" lang="en-US" altLang="zh-CN" dirty="0"/>
              <a:t>Fix points PDE resolution</a:t>
            </a:r>
          </a:p>
          <a:p>
            <a:pPr marL="457200" lvl="1" indent="0">
              <a:buNone/>
            </a:pPr>
            <a:r>
              <a:rPr kumimoji="1" lang="en-US" altLang="zh-CN" dirty="0"/>
              <a:t>Adaption of the solutions to a full parameters domain</a:t>
            </a:r>
          </a:p>
          <a:p>
            <a:pPr marL="457200" lvl="1" indent="0">
              <a:buNone/>
            </a:pPr>
            <a:r>
              <a:rPr kumimoji="1" lang="en-US" altLang="zh-CN" dirty="0"/>
              <a:t>Performance comparison of different </a:t>
            </a:r>
            <a:r>
              <a:rPr kumimoji="1" lang="en-US" altLang="zh-CN" dirty="0" err="1"/>
              <a:t>methodlogies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78C9D0-92E0-9F4D-86A4-FB978FD2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058A-6D7D-6D4B-AD96-D2972E47FAB3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2167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FFE82-3B63-1446-A2F9-56B1DDAFE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Methodologies: PINN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6F8698-CB4B-B540-A157-039CD86A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058A-6D7D-6D4B-AD96-D2972E47FAB3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310F1F-970C-8D45-8BA9-C54BC5776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652" y="2582332"/>
            <a:ext cx="7190326" cy="2882374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AB83C85C-A6A5-5544-8306-CB0FABD0AC6E}"/>
              </a:ext>
            </a:extLst>
          </p:cNvPr>
          <p:cNvSpPr/>
          <p:nvPr/>
        </p:nvSpPr>
        <p:spPr>
          <a:xfrm>
            <a:off x="838200" y="2009273"/>
            <a:ext cx="3982452" cy="38778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prstClr val="black"/>
                </a:solidFill>
              </a:rPr>
              <a:t>P</a:t>
            </a:r>
            <a:r>
              <a:rPr lang="en-US" altLang="zh-CN" sz="2400" dirty="0">
                <a:solidFill>
                  <a:prstClr val="black"/>
                </a:solidFill>
              </a:rPr>
              <a:t>hysics-</a:t>
            </a:r>
            <a:r>
              <a:rPr lang="en-US" altLang="zh-CN" sz="2400" b="1" dirty="0">
                <a:solidFill>
                  <a:prstClr val="black"/>
                </a:solidFill>
              </a:rPr>
              <a:t>I</a:t>
            </a:r>
            <a:r>
              <a:rPr lang="en-US" altLang="zh-CN" sz="2400" dirty="0">
                <a:solidFill>
                  <a:prstClr val="black"/>
                </a:solidFill>
              </a:rPr>
              <a:t>nformed </a:t>
            </a:r>
            <a:r>
              <a:rPr lang="en-US" altLang="zh-CN" sz="2400" b="1" dirty="0">
                <a:solidFill>
                  <a:prstClr val="black"/>
                </a:solidFill>
              </a:rPr>
              <a:t>N</a:t>
            </a:r>
            <a:r>
              <a:rPr lang="en-US" altLang="zh-CN" sz="2400" dirty="0">
                <a:solidFill>
                  <a:prstClr val="black"/>
                </a:solidFill>
              </a:rPr>
              <a:t>eural </a:t>
            </a:r>
            <a:r>
              <a:rPr lang="en-US" altLang="zh-CN" sz="2400" b="1" dirty="0">
                <a:solidFill>
                  <a:prstClr val="black"/>
                </a:solidFill>
              </a:rPr>
              <a:t>N</a:t>
            </a:r>
            <a:r>
              <a:rPr lang="en-US" altLang="zh-CN" sz="2400" dirty="0">
                <a:solidFill>
                  <a:prstClr val="black"/>
                </a:solidFill>
              </a:rPr>
              <a:t>etworks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Neural Network to estimate the result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PDE together with BC and IC as loss</a:t>
            </a:r>
          </a:p>
        </p:txBody>
      </p:sp>
    </p:spTree>
    <p:extLst>
      <p:ext uri="{BB962C8B-B14F-4D97-AF65-F5344CB8AC3E}">
        <p14:creationId xmlns:p14="http://schemas.microsoft.com/office/powerpoint/2010/main" val="460343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E6795-7C90-9245-848C-55BAE25DA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Methodologies: PINN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061418-8256-5244-BC31-BA293976C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Advantage: </a:t>
            </a:r>
          </a:p>
          <a:p>
            <a:pPr lvl="1"/>
            <a:r>
              <a:rPr lang="en-US" dirty="0"/>
              <a:t>Mesh free method</a:t>
            </a:r>
          </a:p>
          <a:p>
            <a:endParaRPr lang="en-US" dirty="0"/>
          </a:p>
          <a:p>
            <a:r>
              <a:rPr lang="en-US" dirty="0"/>
              <a:t>Limitation: </a:t>
            </a:r>
          </a:p>
          <a:p>
            <a:pPr lvl="1"/>
            <a:r>
              <a:rPr lang="en-US" dirty="0"/>
              <a:t>Need of the exact PDE function</a:t>
            </a:r>
          </a:p>
          <a:p>
            <a:pPr lvl="1"/>
            <a:r>
              <a:rPr lang="en-US" dirty="0"/>
              <a:t>High computation cost for training each network</a:t>
            </a:r>
          </a:p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9B7346-4540-3F4E-B37B-C5221D9BC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058A-6D7D-6D4B-AD96-D2972E47FAB3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5866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FFE82-3B63-1446-A2F9-56B1DDAFE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Methodologies: POD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3A409F-1650-8248-8DAB-565EBFB57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058A-6D7D-6D4B-AD96-D2972E47FAB3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593545B-2A4B-D94C-AD08-CD5FDB813BBA}"/>
              </a:ext>
            </a:extLst>
          </p:cNvPr>
          <p:cNvSpPr/>
          <p:nvPr/>
        </p:nvSpPr>
        <p:spPr>
          <a:xfrm>
            <a:off x="6829924" y="1504199"/>
            <a:ext cx="4223084" cy="6015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rincipal 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omponent </a:t>
            </a:r>
            <a:r>
              <a:rPr lang="en-US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nalysis (PCA)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圆角矩形 5">
                <a:extLst>
                  <a:ext uri="{FF2B5EF4-FFF2-40B4-BE49-F238E27FC236}">
                    <a16:creationId xmlns:a16="http://schemas.microsoft.com/office/drawing/2014/main" id="{B98C8A96-63C7-C546-93B9-CD9FFE6B6B7C}"/>
                  </a:ext>
                </a:extLst>
              </p:cNvPr>
              <p:cNvSpPr/>
              <p:nvPr/>
            </p:nvSpPr>
            <p:spPr>
              <a:xfrm>
                <a:off x="7519734" y="2320005"/>
                <a:ext cx="2843463" cy="1696453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zh-CN" dirty="0"/>
                  <a:t>Observation: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,…,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𝑛𝑂𝑏𝑠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kumimoji="1" lang="en-US" altLang="zh-CN" dirty="0"/>
              </a:p>
            </p:txBody>
          </p:sp>
        </mc:Choice>
        <mc:Fallback xmlns="">
          <p:sp>
            <p:nvSpPr>
              <p:cNvPr id="6" name="圆角矩形 5">
                <a:extLst>
                  <a:ext uri="{FF2B5EF4-FFF2-40B4-BE49-F238E27FC236}">
                    <a16:creationId xmlns:a16="http://schemas.microsoft.com/office/drawing/2014/main" id="{B98C8A96-63C7-C546-93B9-CD9FFE6B6B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734" y="2320005"/>
                <a:ext cx="2843463" cy="169645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圆角矩形 6">
                <a:extLst>
                  <a:ext uri="{FF2B5EF4-FFF2-40B4-BE49-F238E27FC236}">
                    <a16:creationId xmlns:a16="http://schemas.microsoft.com/office/drawing/2014/main" id="{C3FCEBA9-AAD3-6E48-8638-2BB31A931A4B}"/>
                  </a:ext>
                </a:extLst>
              </p:cNvPr>
              <p:cNvSpPr/>
              <p:nvPr/>
            </p:nvSpPr>
            <p:spPr>
              <a:xfrm>
                <a:off x="7148774" y="4796422"/>
                <a:ext cx="3585381" cy="169645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dirty="0">
                    <a:effectLst/>
                  </a:rPr>
                  <a:t>Singular Values: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 ∙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effectLst/>
                </a:endParaRPr>
              </a:p>
              <a:p>
                <a:r>
                  <a:rPr lang="en-US" altLang="zh-CN" dirty="0"/>
                  <a:t>Reduce to </a:t>
                </a:r>
                <a:r>
                  <a:rPr lang="en-US" altLang="zh-CN" b="1" i="1" dirty="0"/>
                  <a:t>k</a:t>
                </a:r>
                <a:r>
                  <a:rPr lang="en-US" altLang="zh-CN" dirty="0"/>
                  <a:t> order: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:,: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Σ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,: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[: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,:]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effectLst/>
                </a:endParaRPr>
              </a:p>
            </p:txBody>
          </p:sp>
        </mc:Choice>
        <mc:Fallback xmlns="">
          <p:sp>
            <p:nvSpPr>
              <p:cNvPr id="7" name="圆角矩形 6">
                <a:extLst>
                  <a:ext uri="{FF2B5EF4-FFF2-40B4-BE49-F238E27FC236}">
                    <a16:creationId xmlns:a16="http://schemas.microsoft.com/office/drawing/2014/main" id="{C3FCEBA9-AAD3-6E48-8638-2BB31A931A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774" y="4796422"/>
                <a:ext cx="3585381" cy="1696453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CE6AE295-7027-344B-8A42-D5B84D28BDBB}"/>
              </a:ext>
            </a:extLst>
          </p:cNvPr>
          <p:cNvSpPr txBox="1"/>
          <p:nvPr/>
        </p:nvSpPr>
        <p:spPr>
          <a:xfrm>
            <a:off x="1937114" y="7266543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Dimensional Model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DF44765-3DC4-9E41-A42A-A4340B1272C2}"/>
              </a:ext>
            </a:extLst>
          </p:cNvPr>
          <p:cNvSpPr txBox="1"/>
          <p:nvPr/>
        </p:nvSpPr>
        <p:spPr>
          <a:xfrm>
            <a:off x="7056529" y="4092172"/>
            <a:ext cx="1738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Orthogonal Transformation</a:t>
            </a:r>
          </a:p>
        </p:txBody>
      </p:sp>
      <p:sp>
        <p:nvSpPr>
          <p:cNvPr id="11" name="下箭头 10">
            <a:extLst>
              <a:ext uri="{FF2B5EF4-FFF2-40B4-BE49-F238E27FC236}">
                <a16:creationId xmlns:a16="http://schemas.microsoft.com/office/drawing/2014/main" id="{1BD4C339-9F58-1749-8E6F-AB46E176129C}"/>
              </a:ext>
            </a:extLst>
          </p:cNvPr>
          <p:cNvSpPr/>
          <p:nvPr/>
        </p:nvSpPr>
        <p:spPr>
          <a:xfrm>
            <a:off x="8754974" y="4087603"/>
            <a:ext cx="372979" cy="63767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7D505EA-1564-5344-8E91-4354D711BE29}"/>
                  </a:ext>
                </a:extLst>
              </p:cNvPr>
              <p:cNvSpPr txBox="1"/>
              <p:nvPr/>
            </p:nvSpPr>
            <p:spPr>
              <a:xfrm>
                <a:off x="962525" y="1575068"/>
                <a:ext cx="4644191" cy="2152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b="1" dirty="0"/>
                  <a:t>R</a:t>
                </a:r>
                <a:r>
                  <a:rPr kumimoji="1" lang="en-US" altLang="zh-CN" dirty="0"/>
                  <a:t>educed </a:t>
                </a:r>
                <a:r>
                  <a:rPr kumimoji="1" lang="en-US" altLang="zh-CN" b="1" dirty="0"/>
                  <a:t>O</a:t>
                </a:r>
                <a:r>
                  <a:rPr kumimoji="1" lang="en-US" altLang="zh-CN" dirty="0"/>
                  <a:t>rder </a:t>
                </a:r>
                <a:r>
                  <a:rPr kumimoji="1" lang="en-US" altLang="zh-CN" b="1" dirty="0"/>
                  <a:t>M</a:t>
                </a:r>
                <a:r>
                  <a:rPr kumimoji="1" lang="en-US" altLang="zh-CN" dirty="0"/>
                  <a:t>ethod (ROM)</a:t>
                </a:r>
                <a:endParaRPr kumimoji="1" lang="zh-CN" altLang="en-US" dirty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kumimoji="1" lang="en-US" altLang="zh-CN" b="0" dirty="0"/>
                  <a:t>Linear PDE with mesh: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dirty="0"/>
                  <a:t>Rewrite the problem in a reduced base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𝜙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d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𝜉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𝜉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)=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1" lang="en-US" altLang="zh-CN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𝑛𝑀𝑜𝑑𝑒𝑠</m:t>
                        </m:r>
                      </m:sup>
                    </m:sSubSup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7D505EA-1564-5344-8E91-4354D711B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525" y="1575068"/>
                <a:ext cx="4644191" cy="2152064"/>
              </a:xfrm>
              <a:prstGeom prst="rect">
                <a:avLst/>
              </a:prstGeom>
              <a:blipFill>
                <a:blip r:embed="rId4"/>
                <a:stretch>
                  <a:fillRect l="-1093" r="-1366" b="-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87C9E599-F65A-1445-9981-92B678E7F977}"/>
              </a:ext>
            </a:extLst>
          </p:cNvPr>
          <p:cNvSpPr/>
          <p:nvPr/>
        </p:nvSpPr>
        <p:spPr>
          <a:xfrm>
            <a:off x="3890265" y="5230099"/>
            <a:ext cx="2638864" cy="1014329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Computed by greedy algorithm or TensorFlow in Python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685C9FA-55F9-4D42-9B49-8273C813D5AB}"/>
              </a:ext>
            </a:extLst>
          </p:cNvPr>
          <p:cNvCxnSpPr>
            <a:stCxn id="10" idx="1"/>
            <a:endCxn id="14" idx="0"/>
          </p:cNvCxnSpPr>
          <p:nvPr/>
        </p:nvCxnSpPr>
        <p:spPr>
          <a:xfrm flipH="1">
            <a:off x="5209697" y="4415338"/>
            <a:ext cx="1846832" cy="814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30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4B0AED-CFD5-F140-95B1-88F7A960F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Methodologies: POD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A2F3BFF-C2C9-EF43-9E81-CF33D8E58AB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GB" altLang="zh-CN" b="1" dirty="0"/>
                  <a:t>Greedy Algorithm for POD Training</a:t>
                </a:r>
              </a:p>
              <a:p>
                <a:pPr marL="514350" indent="-514350">
                  <a:lnSpc>
                    <a:spcPct val="120000"/>
                  </a:lnSpc>
                  <a:buAutoNum type="arabicPeriod"/>
                </a:pPr>
                <a:r>
                  <a:rPr lang="en-GB" altLang="zh-CN" dirty="0"/>
                  <a:t>Select randomly a first sample of parameters: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GB" altLang="zh-CN" dirty="0"/>
                  <a:t> </a:t>
                </a:r>
              </a:p>
              <a:p>
                <a:pPr marL="514350" indent="-514350">
                  <a:lnSpc>
                    <a:spcPct val="120000"/>
                  </a:lnSpc>
                  <a:buAutoNum type="arabicPeriod"/>
                </a:pPr>
                <a:r>
                  <a:rPr lang="en-GB" altLang="zh-CN" dirty="0"/>
                  <a:t>Solve the problem: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altLang="zh-CN" dirty="0"/>
              </a:p>
              <a:p>
                <a:pPr marL="514350" indent="-514350">
                  <a:lnSpc>
                    <a:spcPct val="120000"/>
                  </a:lnSpc>
                  <a:buAutoNum type="arabicPeriod"/>
                </a:pPr>
                <a:r>
                  <a:rPr lang="en-GB" altLang="zh-CN" dirty="0"/>
                  <a:t>Build the corresponding Reduced Base (RB): </a:t>
                </a:r>
                <a:r>
                  <a:rPr lang="en-GB" altLang="zh-CN" b="1" dirty="0"/>
                  <a:t>L</a:t>
                </a:r>
              </a:p>
              <a:p>
                <a:pPr marL="514350" indent="-514350">
                  <a:lnSpc>
                    <a:spcPct val="120000"/>
                  </a:lnSpc>
                  <a:buAutoNum type="arabicPeriod"/>
                </a:pPr>
                <a:r>
                  <a:rPr lang="en-GB" altLang="zh-CN" dirty="0"/>
                  <a:t>For </a:t>
                </a:r>
                <a:r>
                  <a:rPr lang="en-GB" altLang="zh-CN" dirty="0" err="1"/>
                  <a:t>i</a:t>
                </a:r>
                <a:r>
                  <a:rPr lang="en-GB" altLang="zh-CN" dirty="0"/>
                  <a:t> = 2, · · · , k:</a:t>
                </a:r>
              </a:p>
              <a:p>
                <a:pPr marL="971550" lvl="1" indent="-514350">
                  <a:lnSpc>
                    <a:spcPct val="120000"/>
                  </a:lnSpc>
                  <a:buAutoNum type="arabicPeriod"/>
                </a:pPr>
                <a:r>
                  <a:rPr lang="en-GB" altLang="zh-CN" dirty="0"/>
                  <a:t>Solve: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𝑝𝐶𝑎𝑛𝑑𝑖𝑑𝑎𝑡𝑒𝑠</m:t>
                            </m:r>
                          </m:e>
                        </m:d>
                      </m:sub>
                    </m:sSub>
                    <m:d>
                      <m:dPr>
                        <m:begChr m:val="‖"/>
                        <m:endChr m:val="‖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GB" altLang="zh-CN" dirty="0"/>
              </a:p>
              <a:p>
                <a:pPr marL="971550" lvl="1" indent="-514350">
                  <a:lnSpc>
                    <a:spcPct val="120000"/>
                  </a:lnSpc>
                  <a:buAutoNum type="arabicPeriod"/>
                </a:pPr>
                <a:r>
                  <a:rPr lang="en-GB" altLang="zh-CN" dirty="0"/>
                  <a:t> Solve the problem: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GB" altLang="zh-CN" dirty="0"/>
              </a:p>
              <a:p>
                <a:pPr marL="971550" lvl="1" indent="-514350">
                  <a:lnSpc>
                    <a:spcPct val="120000"/>
                  </a:lnSpc>
                  <a:buAutoNum type="arabicPeriod"/>
                </a:pPr>
                <a:r>
                  <a:rPr lang="en-GB" altLang="zh-CN" dirty="0"/>
                  <a:t>Rebuild </a:t>
                </a:r>
                <a:r>
                  <a:rPr lang="en-GB" altLang="zh-CN" b="1" dirty="0"/>
                  <a:t>L </a:t>
                </a:r>
                <a:r>
                  <a:rPr lang="en-GB" altLang="zh-CN" dirty="0"/>
                  <a:t>based on the samples: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), …,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GB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A2F3BFF-C2C9-EF43-9E81-CF33D8E58A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22" t="-2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C0C1924-B239-3E45-9F6A-30679226C99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5133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kumimoji="1" lang="en-US" altLang="zh-CN" b="1" dirty="0"/>
                  <a:t>Coefficients estimation</a:t>
                </a:r>
              </a:p>
              <a:p>
                <a:pPr>
                  <a:buFont typeface="Wingdings" pitchFamily="2" charset="2"/>
                  <a:buChar char="Ø"/>
                </a:pPr>
                <a:r>
                  <a:rPr kumimoji="1" lang="en-US" altLang="zh-CN" sz="2900" dirty="0"/>
                  <a:t>Kriging Interpolation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-US" altLang="zh-CN" sz="29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sz="29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kumimoji="1" lang="en-US" altLang="zh-CN" sz="2900" b="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kumimoji="1" lang="en-US" altLang="zh-CN" sz="29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kumimoji="1" lang="en-US" altLang="zh-CN" sz="29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kumimoji="1" lang="en-US" altLang="zh-CN" sz="29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9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sub>
                    </m:sSub>
                    <m:r>
                      <a:rPr kumimoji="1" lang="en-US" altLang="zh-CN" sz="29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kumimoji="1" lang="en-US" altLang="zh-CN" sz="2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kumimoji="1" lang="en-US" altLang="zh-CN" sz="29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9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sub>
                      <m:sup>
                        <m:r>
                          <a:rPr kumimoji="1" lang="en-US" altLang="zh-CN" sz="29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1" lang="en-US" altLang="zh-CN" sz="29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900" dirty="0"/>
                  <a:t>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9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9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zh-CN" sz="2900" b="0" i="1" dirty="0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kumimoji="1" lang="en-US" altLang="zh-CN" sz="29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zh-CN" sz="2900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kumimoji="1" lang="en-US" altLang="zh-CN" sz="2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kumimoji="1" lang="en-US" altLang="zh-CN" sz="2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CN" sz="2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9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9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900" i="1" dirty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9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kumimoji="1" lang="en-US" altLang="zh-CN" sz="2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kumimoji="1" lang="en-US" altLang="zh-CN" sz="2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kumimoji="1" lang="en-US" altLang="zh-CN" sz="29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9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900" i="1" dirty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9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>
                        <m:r>
                          <a:rPr kumimoji="1" lang="en-US" altLang="zh-CN" sz="29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kumimoji="1" lang="en-US" altLang="zh-CN" sz="29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CN" sz="2900" i="1" dirty="0">
                    <a:latin typeface="Cambria Math" panose="02040503050406030204" pitchFamily="18" charset="0"/>
                  </a:rPr>
                  <a:t> </a:t>
                </a:r>
              </a:p>
              <a:p>
                <a:pPr lvl="0">
                  <a:buFont typeface="Wingdings" pitchFamily="2" charset="2"/>
                  <a:buChar char="Ø"/>
                </a:pPr>
                <a:endParaRPr kumimoji="1" lang="en-US" altLang="zh-CN" sz="2900" dirty="0">
                  <a:solidFill>
                    <a:prstClr val="black"/>
                  </a:solidFill>
                </a:endParaRPr>
              </a:p>
              <a:p>
                <a:pPr lvl="0">
                  <a:buFont typeface="Wingdings" pitchFamily="2" charset="2"/>
                  <a:buChar char="Ø"/>
                </a:pPr>
                <a:endParaRPr kumimoji="1" lang="en-US" altLang="zh-CN" sz="2900" dirty="0">
                  <a:solidFill>
                    <a:prstClr val="black"/>
                  </a:solidFill>
                </a:endParaRPr>
              </a:p>
              <a:p>
                <a:pPr marL="0" lvl="0" indent="0">
                  <a:buNone/>
                </a:pPr>
                <a:endParaRPr kumimoji="1" lang="en-US" altLang="zh-CN" sz="2900" dirty="0">
                  <a:solidFill>
                    <a:prstClr val="black"/>
                  </a:solidFill>
                </a:endParaRPr>
              </a:p>
              <a:p>
                <a:pPr lvl="0">
                  <a:buFont typeface="Wingdings" pitchFamily="2" charset="2"/>
                  <a:buChar char="Ø"/>
                </a:pPr>
                <a:r>
                  <a:rPr lang="en-US" altLang="zh-CN" sz="2900" dirty="0"/>
                  <a:t>Similarity Criterion Estimation-</a:t>
                </a:r>
                <a:r>
                  <a:rPr kumimoji="1" lang="en-US" altLang="zh-CN" sz="2900" dirty="0">
                    <a:solidFill>
                      <a:prstClr val="black"/>
                    </a:solidFill>
                  </a:rPr>
                  <a:t>Cosine Similarity Index: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sz="2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kumimoji="1" lang="en-US" altLang="zh-CN" sz="2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kumimoji="1" lang="en-US" altLang="zh-CN" sz="29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1" lang="en-US" altLang="zh-CN" sz="2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sSub>
                          <m:sSubPr>
                            <m:ctrlPr>
                              <a:rPr kumimoji="1" lang="en-US" altLang="zh-CN" sz="29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9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kumimoji="1" lang="en-US" altLang="zh-CN" sz="29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kumimoji="1" lang="en-US" altLang="zh-CN" sz="29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zh-CN" sz="2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9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9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CN" sz="29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sSub>
                              <m:sSubPr>
                                <m:ctrlPr>
                                  <a:rPr kumimoji="1" lang="en-US" altLang="zh-CN" sz="29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1" lang="en-US" altLang="zh-CN" sz="29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ξ</m:t>
                                </m:r>
                              </m:e>
                              <m:sub>
                                <m:r>
                                  <a:rPr kumimoji="1" lang="en-US" altLang="zh-CN" sz="29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kumimoji="1" lang="en-US" altLang="zh-CN" sz="29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b>
                        </m:sSub>
                        <m:r>
                          <a:rPr kumimoji="1" lang="en-US" altLang="zh-CN" sz="2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sz="29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9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CN" sz="29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sSub>
                              <m:sSubPr>
                                <m:ctrlPr>
                                  <a:rPr kumimoji="1" lang="en-US" altLang="zh-CN" sz="29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9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kumimoji="1" lang="en-US" altLang="zh-CN" sz="29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b>
                        </m:sSub>
                      </m:e>
                    </m:d>
                    <m:f>
                      <m:fPr>
                        <m:ctrlPr>
                          <a:rPr kumimoji="1" lang="en-US" altLang="zh-CN" sz="2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sz="29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9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p>
                            <m:r>
                              <a:rPr kumimoji="1" lang="en-US" altLang="zh-CN" sz="29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kumimoji="1" lang="en-US" altLang="zh-CN" sz="2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sz="29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9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kumimoji="1" lang="en-US" altLang="zh-CN" sz="29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zh-CN" sz="29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9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kumimoji="1" lang="en-US" altLang="zh-CN" sz="29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kumimoji="1" lang="en-US" altLang="zh-CN" sz="29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kumimoji="1" lang="en-US" altLang="zh-CN" sz="2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sz="29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29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kumimoji="1" lang="en-US" altLang="zh-CN" sz="29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kumimoji="1" lang="en-US" altLang="zh-CN" sz="29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kumimoji="1" lang="en-US" altLang="zh-CN" sz="29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𝑤h𝑒𝑟𝑒</m:t>
                    </m:r>
                    <m:r>
                      <a:rPr kumimoji="1" lang="en-US" altLang="zh-CN" sz="29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1" lang="en-US" altLang="zh-CN" sz="2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kumimoji="1" lang="en-US" altLang="zh-CN" sz="2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kumimoji="1" lang="en-US" altLang="zh-CN" sz="29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kumimoji="1" lang="en-US" altLang="zh-CN" sz="2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kumimoji="1" lang="en-US" altLang="zh-CN" sz="2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kumimoji="1" lang="en-US" altLang="zh-CN" sz="29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zh-CN" sz="2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kumimoji="1" lang="en-US" altLang="zh-CN" sz="2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CN" sz="2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1" lang="en-US" altLang="zh-CN" sz="2900" dirty="0">
                    <a:solidFill>
                      <a:prstClr val="black"/>
                    </a:solidFill>
                  </a:rPr>
                  <a:t> </a:t>
                </a:r>
              </a:p>
              <a:p>
                <a:endParaRPr kumimoji="1"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FC0C1924-B239-3E45-9F6A-30679226C9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51338"/>
              </a:xfrm>
              <a:blipFill>
                <a:blip r:embed="rId3"/>
                <a:stretch>
                  <a:fillRect l="-978" t="-2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62750E7E-8C7C-C840-96FC-E0B24413B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983" y="2514057"/>
            <a:ext cx="2199817" cy="139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39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7FFE82-3B63-1446-A2F9-56B1DDAFE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Existing Python Package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8767AE-9013-2B4A-87A1-C25E4338C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DeepDXE</a:t>
            </a:r>
            <a:r>
              <a:rPr kumimoji="1" lang="en-US" altLang="zh-CN" dirty="0"/>
              <a:t> </a:t>
            </a:r>
          </a:p>
          <a:p>
            <a:pPr lvl="1"/>
            <a:r>
              <a:rPr kumimoji="1" lang="en-US" altLang="zh-CN" dirty="0"/>
              <a:t>Offering a PINN PDE solver</a:t>
            </a:r>
          </a:p>
          <a:p>
            <a:pPr lvl="1"/>
            <a:r>
              <a:rPr kumimoji="1" lang="en-US" altLang="zh-CN" dirty="0"/>
              <a:t>Requiring the geometry of pb domain, PDE, BC and IC equations </a:t>
            </a:r>
          </a:p>
          <a:p>
            <a:pPr lvl="1"/>
            <a:r>
              <a:rPr lang="fr-FR" altLang="zh-CN" dirty="0"/>
              <a:t>Reference:</a:t>
            </a:r>
          </a:p>
          <a:p>
            <a:pPr lvl="2"/>
            <a:r>
              <a:rPr lang="fr-FR" altLang="zh-CN" sz="1400" dirty="0"/>
              <a:t>LU LU, XUHUI MENG, ZHIPING MAO, and GEORGE EM KARNIADAKIS. DEEPXDE: A DEEP LEARNING LIBRARY FOR SOLVING DIFFERENTIAL EQUATIONS.</a:t>
            </a:r>
          </a:p>
          <a:p>
            <a:pPr lvl="2"/>
            <a:r>
              <a:rPr kumimoji="1" lang="fr-FR" altLang="zh-CN" sz="1400" dirty="0">
                <a:hlinkClick r:id="rId2"/>
              </a:rPr>
              <a:t>https://github.com/lululxvi/deepxde</a:t>
            </a:r>
            <a:endParaRPr kumimoji="1" lang="zh-CN" altLang="en-US" sz="1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24515A-82C8-1F40-A789-AD32F097B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058A-6D7D-6D4B-AD96-D2972E47FAB3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96104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1D05C6-9C0A-4049-B9F7-5FA7B9EB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Existing Python Package: </a:t>
            </a:r>
            <a:r>
              <a:rPr kumimoji="1" lang="en-US" altLang="zh-CN" sz="4000" dirty="0"/>
              <a:t>Kriging Interpolation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AAABE8-3F99-0241-8763-E5472DA9E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SMT-KPLS</a:t>
            </a:r>
          </a:p>
          <a:p>
            <a:pPr lvl="1"/>
            <a:r>
              <a:rPr lang="en-US" altLang="zh-CN" dirty="0"/>
              <a:t>a Kriging model </a:t>
            </a:r>
            <a:r>
              <a:rPr lang="en-US" altLang="zh-CN" dirty="0" err="1"/>
              <a:t>useing</a:t>
            </a:r>
            <a:r>
              <a:rPr lang="en-US" altLang="zh-CN" dirty="0"/>
              <a:t> the partial least squares (PLS) method</a:t>
            </a:r>
            <a:endParaRPr kumimoji="1" lang="en-US" altLang="zh-CN" dirty="0">
              <a:solidFill>
                <a:prstClr val="black"/>
              </a:solidFill>
            </a:endParaRPr>
          </a:p>
          <a:p>
            <a:pPr lvl="1"/>
            <a:r>
              <a:rPr lang="en-US" altLang="zh-CN" dirty="0">
                <a:solidFill>
                  <a:prstClr val="black"/>
                </a:solidFill>
              </a:rPr>
              <a:t>Reference:</a:t>
            </a:r>
            <a:endParaRPr kumimoji="1" lang="en-US" altLang="zh-CN" dirty="0">
              <a:solidFill>
                <a:prstClr val="black"/>
              </a:solidFill>
            </a:endParaRPr>
          </a:p>
          <a:p>
            <a:pPr lvl="2"/>
            <a:r>
              <a:rPr lang="en-US" altLang="zh-CN" sz="1600" dirty="0">
                <a:solidFill>
                  <a:prstClr val="black"/>
                </a:solidFill>
                <a:hlinkClick r:id="rId2"/>
              </a:rPr>
              <a:t>https://github.com/jomorlier/SMT</a:t>
            </a:r>
            <a:endParaRPr lang="en-US" altLang="zh-CN" sz="1600" dirty="0">
              <a:solidFill>
                <a:prstClr val="black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399F03-6678-AE46-AB7D-A87082F05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8058A-6D7D-6D4B-AD96-D2972E47FAB3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2735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{595153A6-333E-4C43-BEC0-D51833EE11A1}tf10001071</Template>
  <TotalTime>4246</TotalTime>
  <Words>1029</Words>
  <Application>Microsoft Macintosh PowerPoint</Application>
  <PresentationFormat>宽屏</PresentationFormat>
  <Paragraphs>266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等线 Light</vt:lpstr>
      <vt:lpstr>Arial</vt:lpstr>
      <vt:lpstr>Cambria Math</vt:lpstr>
      <vt:lpstr>Wingdings</vt:lpstr>
      <vt:lpstr>Office 主题​​</vt:lpstr>
      <vt:lpstr>Parametrized PDE Prediction</vt:lpstr>
      <vt:lpstr>Introduction</vt:lpstr>
      <vt:lpstr>Aim</vt:lpstr>
      <vt:lpstr>Methodologies: PINN</vt:lpstr>
      <vt:lpstr>Methodologies: PINN</vt:lpstr>
      <vt:lpstr>Methodologies: POD</vt:lpstr>
      <vt:lpstr>Methodologies: POD</vt:lpstr>
      <vt:lpstr>Existing Python Package</vt:lpstr>
      <vt:lpstr>Existing Python Package: Kriging Interpolation</vt:lpstr>
      <vt:lpstr>Test Case: Steady Advection-Diffusion problem</vt:lpstr>
      <vt:lpstr>Test Case: Steady Advection-Diffusion problem (0.11, 0.025, 0.4)</vt:lpstr>
      <vt:lpstr>Test Case: Steady Advection-Diffusion problem (0.5, 0.0004, 0.62)</vt:lpstr>
      <vt:lpstr>Test Case: Steady Advection-Diffusion problem</vt:lpstr>
      <vt:lpstr>Test Case: Static Aeroelasticity</vt:lpstr>
      <vt:lpstr>Test Case: Static Aeroelasticity</vt:lpstr>
      <vt:lpstr>Test Case: Static Aeroelasticity</vt:lpstr>
      <vt:lpstr>Test Case: Static Aeroelasticity</vt:lpstr>
      <vt:lpstr>Conclusion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51</cp:revision>
  <dcterms:created xsi:type="dcterms:W3CDTF">2019-12-09T11:28:06Z</dcterms:created>
  <dcterms:modified xsi:type="dcterms:W3CDTF">2019-12-19T11:37:00Z</dcterms:modified>
</cp:coreProperties>
</file>